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7" r:id="rId25"/>
    <p:sldId id="278" r:id="rId26"/>
    <p:sldId id="279" r:id="rId27"/>
    <p:sldId id="28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9" r:id="rId36"/>
    <p:sldId id="291" r:id="rId37"/>
    <p:sldId id="305" r:id="rId38"/>
    <p:sldId id="311" r:id="rId39"/>
    <p:sldId id="312" r:id="rId40"/>
    <p:sldId id="306" r:id="rId41"/>
    <p:sldId id="307" r:id="rId42"/>
    <p:sldId id="308" r:id="rId43"/>
    <p:sldId id="309" r:id="rId44"/>
    <p:sldId id="310" r:id="rId45"/>
    <p:sldId id="313" r:id="rId46"/>
    <p:sldId id="321" r:id="rId47"/>
    <p:sldId id="314" r:id="rId48"/>
    <p:sldId id="323" r:id="rId49"/>
    <p:sldId id="324" r:id="rId50"/>
    <p:sldId id="326" r:id="rId51"/>
    <p:sldId id="328" r:id="rId52"/>
    <p:sldId id="325" r:id="rId53"/>
    <p:sldId id="322" r:id="rId54"/>
    <p:sldId id="315" r:id="rId55"/>
    <p:sldId id="319" r:id="rId56"/>
    <p:sldId id="316" r:id="rId57"/>
    <p:sldId id="317" r:id="rId58"/>
    <p:sldId id="320" r:id="rId59"/>
    <p:sldId id="329" r:id="rId60"/>
    <p:sldId id="318" r:id="rId61"/>
    <p:sldId id="290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11333815" y="322557"/>
            <a:ext cx="487977" cy="2870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11339648" y="421679"/>
            <a:ext cx="488775" cy="26185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5" rIns="121893" bIns="60945" rtlCol="0" anchor="ctr"/>
          <a:lstStyle/>
          <a:p>
            <a:pPr algn="ctr"/>
            <a:endParaRPr lang="en-US" sz="2400"/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359313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335" smtClean="0"/>
            </a:fld>
            <a:endParaRPr lang="en-US" sz="1335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id-ID" sz="2400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345" y="1195070"/>
            <a:ext cx="7173595" cy="238760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540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现代软件工程</a:t>
            </a:r>
            <a:br>
              <a:rPr lang="zh-CN" altLang="en-US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zh-CN" altLang="en-US" sz="3600">
                <a:solidFill>
                  <a:schemeClr val="tx1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讲解汇报</a:t>
            </a:r>
            <a:endParaRPr lang="zh-CN" altLang="en-US" sz="3600">
              <a:solidFill>
                <a:schemeClr val="tx1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9710" y="4007485"/>
            <a:ext cx="7174230" cy="1655445"/>
          </a:xfrm>
        </p:spPr>
        <p:txBody>
          <a:bodyPr>
            <a:noAutofit/>
          </a:bodyPr>
          <a:p>
            <a:r>
              <a:rPr lang="en-US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2018.10.15</a:t>
            </a:r>
            <a:endParaRPr lang="en-US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r>
              <a:rPr lang="en-US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2018218041</a:t>
            </a:r>
            <a:endParaRPr lang="en-US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  <a:p>
            <a:r>
              <a:rPr lang="zh-CN" altLang="zh-CN" sz="3600" b="1">
                <a:solidFill>
                  <a:schemeClr val="tx1"/>
                </a:solidFill>
                <a:effectLst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贾凡</a:t>
            </a:r>
            <a:endParaRPr lang="zh-CN" altLang="zh-CN" sz="3600" b="1">
              <a:solidFill>
                <a:schemeClr val="tx1"/>
              </a:solidFill>
              <a:effectLst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 descr="41HMQvPd9bL._SX258_BO1,204,203,2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3940" y="1195070"/>
            <a:ext cx="3618230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6.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特工团队（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SWAT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36160" cy="435165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一些软件团队需要由一些有特殊技能的人专业人士组成，负责解决很多棘手而又紧迫的问题。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特工团队能在某个领域达到精通甚至专家的地位，一出手就能解决难题，这对技术人员吸引力很高。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390" y="1825625"/>
            <a:ext cx="518541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7.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交响乐团模式（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Orchestra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69255" cy="435165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交响乐团的演奏的特点：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设备多、齐全。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成员各司其职，有各自的专门场地，演奏期间没有聊天、走动等现象。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演奏看乐谱和指挥。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演奏的都是反复练习过很多遍的曲目。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090" y="1825625"/>
            <a:ext cx="5045075" cy="4352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8.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爵士乐模式（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Jazz Band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410325" cy="435165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和交响乐团模式形成鲜明对比：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乐队领导先吹主题，然后成员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演奏时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根据这个主题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即兴发挥，没有乐谱，最后领导回应主题，总结曲目。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没有现场指挥，平时有编曲者协调、指导团队。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团队成员少。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这种模式类似敏捷开发模式，它强调个性化的表达，强有力的互动，对变化的内容给予有创意的回应。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8525" y="1825625"/>
            <a:ext cx="4105275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9.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功能团队模式（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Feature Team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新宋体" panose="02010609030101010101" charset="-122"/>
                <a:ea typeface="新宋体" panose="02010609030101010101" charset="-122"/>
              </a:rPr>
              <a:t>）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44795" cy="4351655"/>
          </a:xfrm>
        </p:spPr>
        <p:txBody>
          <a:bodyPr>
            <a:normAutofit lnSpcReduction="2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zh-CN" sz="2800">
                <a:latin typeface="楷体" panose="02010609060101010101" charset="-122"/>
                <a:ea typeface="楷体" panose="02010609060101010101" charset="-122"/>
              </a:rPr>
              <a:t>具备不同能力的成员们平等协作，共同完成一个功能。这个功能完成以后，这些人又重新组织，和其他人一起完成下一个功能。成员之间没有管理与被管理的关系。</a:t>
            </a: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zh-CN" sz="2800">
                <a:latin typeface="楷体" panose="02010609060101010101" charset="-122"/>
                <a:ea typeface="楷体" panose="02010609060101010101" charset="-122"/>
              </a:rPr>
              <a:t>大型软件公司不少团队用这种模式。团队成员形式上平等，自由度高且工作方式灵活，但在很多问题上，比如编程规范，需要有一致的规定。</a:t>
            </a:r>
            <a:endParaRPr lang="zh-CN" altLang="zh-CN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995" y="1758315"/>
            <a:ext cx="5170805" cy="44856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软件团队模式之</a:t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10.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官僚模式（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Bureaucratic Model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84495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类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似大公司的组织架构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几个人报告给小领导，小领导报告给中层，中层报告给高级经理，高级经理报告给董事会，等等。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这种模式弊端很明显：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小领导、中层、高级经理之间勾心斗角、争权夺利，其他团队贡献被严重贬低。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跨组织的合作困难很大。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060" y="1825625"/>
            <a:ext cx="5031105" cy="4352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1.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写了再改模式（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Code-and-Fix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50715" cy="4351655"/>
          </a:xfrm>
        </p:spPr>
        <p:txBody>
          <a:bodyPr>
            <a:normAutofit fontScale="7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和软件团队的一窝蜂模式很像，不需要太多相关知识和其他准备，大家上来就写代码，写出来最好，写不出来就改，也许能改好。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对于临时性的程序或原型（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只用一次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看过了即作废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），这种模式很方便；然而对于有很多实际用户、解决实际需求的软件，这种模式很明显不适合。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2440" y="1825625"/>
            <a:ext cx="580136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2.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瀑布模型（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Waterfall Model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94685" y="1825625"/>
            <a:ext cx="580199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4135" y="558800"/>
            <a:ext cx="9523730" cy="5740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2095" y="681355"/>
            <a:ext cx="9148445" cy="5741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3.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瀑布模型的各种变形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生鱼片模型：解决了各个步骤之间分离的缺陷，但上一个阶段何时结束难以把握。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Sashimi-waterfall-model-with-overlapping-phases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9645" y="2760980"/>
            <a:ext cx="5172075" cy="3416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2514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sym typeface="+mn-ea"/>
              </a:rPr>
              <a:t>团队和非团队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982345"/>
            <a:ext cx="3931920" cy="5250815"/>
          </a:xfrm>
        </p:spPr>
        <p:txBody>
          <a:bodyPr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团队：有一致的集体目标，每个成员不一定要一起工作，但一定要一起完成这个目标。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非团队：每个人想干什么就干什么，一个人做的事和其他人做的事互相独立，互不影响。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2955" y="981710"/>
            <a:ext cx="5447030" cy="5251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0395"/>
            <a:ext cx="10515600" cy="5617210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子瀑布模型：可以解决子系统之间进度不一，技术要求不同的问题，但要把各个子系统统一到最后系统测试的阶段，而且用户只有到了最后才能看到结果。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4.Rational Unified Process</a:t>
            </a:r>
            <a:r>
              <a:rPr lang="zh-CN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统一流程（</a:t>
            </a:r>
            <a:r>
              <a:rPr lang="en-US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RUP</a:t>
            </a:r>
            <a:r>
              <a:rPr lang="zh-CN" altLang="zh-CN" sz="4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 sz="400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640"/>
            <a:ext cx="3401060" cy="448564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RUP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工作流：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业务建模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分析和设计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部署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配置和变更管理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项目管理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环境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5" y="1691005"/>
            <a:ext cx="7115175" cy="4486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61415"/>
            <a:ext cx="10515600" cy="4535805"/>
          </a:xfrm>
        </p:spPr>
        <p:txBody>
          <a:bodyPr>
            <a:normAutofit lnSpcReduction="10000"/>
          </a:bodyPr>
          <a:p>
            <a:pPr marL="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RUP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个阶段：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AutoNum type="arabi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初始阶段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分析软件系统大致构成、系统与外部系统的边界、大致成本和预算、系统的风险来自何处。成功度过该阶段的项目达到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生命周期目标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里程碑。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AutoNum type="arabi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细化阶段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分析问题领域，建立健全的体系结构基础，编制项目计划，按优先级处理项目中的风险。与此同时为项目建立支持环境（创建开发案例、创建模板并准备工具）。该阶段结束时项目达到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生命周期结构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里程碑。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45720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构造阶段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团队在这个阶段开发出所有的功能集，并有秩序地把功能集成为经过各种测试验证过的产品。该阶段结束时项目达到</a:t>
            </a:r>
            <a:r>
              <a:rPr lang="zh-CN" altLang="zh-CN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初始功能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里程碑。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indent="0" fontAlgn="auto">
              <a:lnSpc>
                <a:spcPct val="12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4.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交付阶段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团队工作的重点转向确保软件能满足最终用户的实际需求，该阶段可以有迭代，团队利用这些迭代对系统功能进行修改调整，以及对用户设置、安装和可用性等处理。该阶段结束时项目达到</a:t>
            </a:r>
            <a:r>
              <a:rPr lang="zh-CN" altLang="en-US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产品发布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里程碑。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710" y="537845"/>
            <a:ext cx="7943215" cy="4916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5860" y="5797550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RUP</a:t>
            </a:r>
            <a:r>
              <a:rPr lang="zh-CN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驼峰图</a:t>
            </a:r>
            <a:endParaRPr lang="zh-CN" altLang="zh-CN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5.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老板驱动的流程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670" y="1691005"/>
            <a:ext cx="7413625" cy="4486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/>
        </p:nvSpPr>
        <p:spPr>
          <a:xfrm>
            <a:off x="838200" y="12534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这种模式的优点：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软件订单的获得需要老板的能力、个人关系或者暗箱操作时适用。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在大型企业内部，软件功能往往由行政体系确定。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有些老板比一般技术人员在市场和竞争方面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懂行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很多软件团队尚不成熟，不懂得如何独立地进行需求分析，不懂得如何对行政领导有技巧地拒绝，也不懂得如何说服利益相关者同意并支持正确的项目方向。这种团队只能靠外力驱动。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这种模式的缺陷：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老板对技术细节很可能是外行。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老板不一定懂得软件项目管理，他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/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她的权威影响团队自由交流和沟通。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老板最擅长用行政命令管理团队，但是对于需要创造力的团队有可能会适得其反。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如果老板很忙抽不开身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6.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渐进交付的流程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0570" y="1691005"/>
            <a:ext cx="5610860" cy="47777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不断循环这个流程：开发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发布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听取反馈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根据反馈做改进。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重复这个循环，直到满足下面条件之一：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时间截止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没钱了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用户满意了或者用户很不满意不再给钱了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52514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sym typeface="+mn-ea"/>
              </a:rPr>
              <a:t>团队和非团队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982345"/>
            <a:ext cx="3931920" cy="4886960"/>
          </a:xfrm>
        </p:spPr>
        <p:txBody>
          <a:bodyPr>
            <a:noAutofit/>
          </a:bodyPr>
          <a:p>
            <a:pPr algn="just">
              <a:lnSpc>
                <a:spcPct val="13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团队：成员有各自明确的分工，却又互相依赖合作，共同完成某项任务。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  <a:sym typeface="+mn-ea"/>
              </a:rPr>
              <a:t>非团队：成员各自行动，独立完成任务。</a:t>
            </a:r>
            <a:endParaRPr lang="zh-CN" altLang="en-US" sz="28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65115" y="982345"/>
            <a:ext cx="61722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如果在产品渐进交付的流程中，第一版问世之后，用户就很不满意，完全没有继续购买的意愿，那么整个团队都在浪费时间和金钱。产品团队得到用户反馈太晚了，来不及做出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方案。为了解决这个问题，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</a:rPr>
              <a:t>MVP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方法应运而生。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en-US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Minimum Viable Product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MVP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en-US" altLang="zh-CN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——</a:t>
            </a:r>
            <a:r>
              <a:rPr lang="zh-CN" altLang="en-US" sz="3600">
                <a:solidFill>
                  <a:srgbClr val="C00000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最小可行产品</a:t>
            </a:r>
            <a:endParaRPr lang="zh-CN" altLang="en-US" sz="3600">
              <a:solidFill>
                <a:srgbClr val="C00000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将产品最核心的功能用最小的成本实现或描绘出来，然后快速征求用户意见。其指导思想和渐进交付相似，只是强调更早获得用户反馈，同时强调产品的核心功能（产品最区别于其他竞争产品之处），为了突出核心功能，其他辅助性功能可以用其他平台提供的服务代替，甚至根本不予考虑，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为此可以在产品完成之前就发布出来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105" y="4015740"/>
            <a:ext cx="3400425" cy="2714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Minimum Beautiful Product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（</a:t>
            </a:r>
            <a:r>
              <a:rPr lang="en-US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MBP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）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——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最强最美产品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与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MVP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相对应，当团队对用户需求都很熟悉很清楚，甚至比用户更了解用户需求时，可以把产品最美、最完整的形态展现出来，一举征服用户的心，但这对产品团队要求很高。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4905" y="3441065"/>
            <a:ext cx="4822825" cy="27362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zh-CN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+mn-ea"/>
              </a:rPr>
              <a:t>开发流程之</a:t>
            </a:r>
            <a:b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7.TSP</a:t>
            </a:r>
            <a:r>
              <a:rPr lang="zh-CN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（</a:t>
            </a:r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Team Software Process</a:t>
            </a:r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r>
              <a:rPr lang="zh-CN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的原则</a:t>
            </a:r>
            <a:endParaRPr lang="zh-CN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使用妥善定义的流程，每一步都是可重复、可衡量结果的。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团队的各个成员对团队的目标、角色、产品都有统一理解。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尽可能使用成熟的技术和做法。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457200" indent="-457200"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尽可能多地收集各种数据，哪怕对团队不利的数据，并用数据来帮助团队做出合理决定。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285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5.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制定切合实际的计划和承诺，团队计划要由负责具体执行的角色而不是直接上级来制定，减少不懂行的上级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瞎指挥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造成的负面影响。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6.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增加团队的自我管理能力。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7. 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专注于提高质量，争取在软件生命周期的早期发现问题而不是在后期匆忙修复问题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最有效的办法：做全面细致的设计工作。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248285"/>
            <a:ext cx="11410315" cy="6361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b="1">
                <a:latin typeface="等线" panose="02010600030101010101" charset="-122"/>
                <a:ea typeface="等线" panose="02010600030101010101" charset="-122"/>
              </a:rPr>
              <a:t>案例：我曾经参与过开发的一款产品</a:t>
            </a:r>
            <a:endParaRPr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 descr="S1龙收银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535" y="1691005"/>
            <a:ext cx="6678930" cy="4451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575" y="470535"/>
            <a:ext cx="9594850" cy="5916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3297555"/>
            <a:ext cx="11430000" cy="3301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81940"/>
            <a:ext cx="7861300" cy="2713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团队人员组织架构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1691005"/>
            <a:ext cx="9618345" cy="5006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0.</a:t>
            </a:r>
            <a:r>
              <a:rPr lang="zh-CN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一窝蜂模式（</a:t>
            </a:r>
            <a:r>
              <a:rPr lang="en-US" altLang="zh-CN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Chaos Team</a:t>
            </a:r>
            <a:r>
              <a:rPr lang="zh-CN" altLang="en-US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59985" cy="4351655"/>
          </a:xfrm>
        </p:spPr>
        <p:txBody>
          <a:bodyPr/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最混沌的模式（如果这也能被称为模式的话），团队气氛欢乐随意，但是分工不明，更不要谈依赖合作！这种团队毫无存在感。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0" y="1825625"/>
            <a:ext cx="5238750" cy="3486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15" y="527685"/>
            <a:ext cx="10656570" cy="580263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7499985" y="6137275"/>
            <a:ext cx="987425" cy="385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549640" y="64458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u="sng"/>
              <a:t>本人</a:t>
            </a:r>
            <a:endParaRPr lang="zh-CN" altLang="en-US" b="1" u="sng"/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1368425"/>
            <a:ext cx="11061065" cy="4121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610" y="752475"/>
            <a:ext cx="8526780" cy="5353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RUP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工作流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一、业务建模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产品定位（产品是为谁服务的？）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市场目标（年上线大约多少（万）家客源？年净收入大约多少？）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客群目标（单店？连锁？快餐？家常菜？八大菜系？西餐？）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定价目标（一台设备价格多少？普通账户和会员的费用？）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产品目标（产品有什么特点？和同类型的竞争产品比之优势？）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产品结构（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Web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Android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iOS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端？手机版？平板版？）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2575"/>
            <a:ext cx="10515600" cy="5940425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二、需求</a:t>
            </a:r>
            <a:endParaRPr lang="zh-CN" altLang="en-US" b="1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确定产品功能（重点功能，其他功能）</a:t>
            </a:r>
            <a:r>
              <a:rPr lang="zh-CN">
                <a:latin typeface="楷体" panose="02010609060101010101" charset="-122"/>
                <a:ea typeface="楷体" panose="02010609060101010101" charset="-122"/>
              </a:rPr>
              <a:t>：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前台营业（需要先开发完成）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店铺管家（在前台营业部分开发完成大部分时开始）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会员管理（前台营业和店铺管家两部分完成之后开始开发）</a:t>
            </a:r>
            <a:endParaRPr lang="zh-CN" altLang="en-US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微信等第三方软件点餐（前三部分完成之后开始开发）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商户管理平台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库存管理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报表中心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人脸识别等其他辅助性功能</a:t>
            </a:r>
            <a:endParaRPr lang="en-US" altLang="zh-CN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07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需求分析过程文档化，提升产品的后期维护能力，需求可追溯。</a:t>
            </a:r>
            <a:endParaRPr lang="zh-CN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1156335"/>
            <a:ext cx="5136515" cy="533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1156970"/>
            <a:ext cx="5477510" cy="5336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4520"/>
            <a:ext cx="10515600" cy="564832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 b="1"/>
              <a:t>三、分析和设计</a:t>
            </a:r>
            <a:endParaRPr lang="zh-CN" altLang="en-US" b="1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分析：将需求确定的产品功能再细分模块，并确定模块之间的关联。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前台营业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注册、登录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系统设置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单品编辑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点餐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个人中心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结算</a:t>
            </a:r>
            <a:endParaRPr lang="zh-CN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打印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06475"/>
            <a:ext cx="10515600" cy="4845685"/>
          </a:xfrm>
        </p:spPr>
        <p:txBody>
          <a:bodyPr/>
          <a:p>
            <a:pPr marL="0" indent="0">
              <a:buNone/>
            </a:pPr>
            <a:r>
              <a:rPr lang="en-US" altLang="zh-CN"/>
              <a:t>2. 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店铺管家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会员管理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菜品管理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门店管理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店员信息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报表中心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POS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设置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营销活动、限时折扣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会员管理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会员信息读取、修改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会员卡办理、充值、挂失、积分增减、换卡、退卡、改密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会员卡支付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黑名单设置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以及其他次要模块的分析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65455"/>
            <a:ext cx="10515600" cy="5863590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设计、交互设计、数据库设计，其中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设计以视觉稿的形式体现。</a:t>
            </a:r>
            <a:r>
              <a:rPr lang="zh-CN" altLang="en-US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采用</a:t>
            </a:r>
            <a:r>
              <a:rPr lang="en-US" altLang="zh-CN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MVP</a:t>
            </a:r>
            <a:r>
              <a:rPr lang="zh-CN" altLang="en-US" u="sng">
                <a:solidFill>
                  <a:srgbClr val="FF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思维进行设计，即先实现部分功能给用户，根据用户反馈，再增添和删减一些功能。</a:t>
            </a:r>
            <a:endParaRPr lang="zh-CN" altLang="en-US" u="sng">
              <a:solidFill>
                <a:srgbClr val="FF0000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335" y="1825625"/>
            <a:ext cx="8609965" cy="4843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zh-CN" altLang="zh-CN" sz="32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1.</a:t>
            </a:r>
            <a:r>
              <a:rPr lang="zh-CN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主治医师模式（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Chief Programmer Team, Surgical Team)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657340" cy="4351655"/>
          </a:xfrm>
        </p:spPr>
        <p:txBody>
          <a:bodyPr>
            <a:normAutofit lnSpcReduction="1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主程序员负责主要模块的设计编码，其他成员从各种角度对其工作提供不同支持。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比起一窝蜂模式，这种模式在目标上略明确些，但是协作方式单一僵化。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6865" y="1825625"/>
            <a:ext cx="341693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9805" y="550545"/>
            <a:ext cx="10233025" cy="5756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点餐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54305"/>
            <a:ext cx="10396855" cy="65487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52120"/>
            <a:ext cx="10515600" cy="4351338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b="1"/>
              <a:t>四、实现</a:t>
            </a:r>
            <a:endParaRPr lang="zh-CN" altLang="en-US" b="1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各种技术派上用场：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MVP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（View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Model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Presenter）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架构设计（让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View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层不依赖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Model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层，真正做到二层各自独立）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EventBus</a:t>
            </a:r>
            <a:r>
              <a:rPr lang="zh-CN" altLang="zh-CN">
                <a:latin typeface="楷体" panose="02010609060101010101" charset="-122"/>
                <a:ea typeface="楷体" panose="02010609060101010101" charset="-122"/>
              </a:rPr>
              <a:t>（发布/订阅事件总线，简化应用组件间的通信）</a:t>
            </a:r>
            <a:endParaRPr lang="zh-CN" altLang="zh-CN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RxJava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函数响应式编程（观察者模式，让异步操作变得简单）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Realm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移动端数据库（响应式架构，直接连接到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UI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，快速查询，线程安全）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其他第三方框架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</a:rPr>
              <a:t>...</a:t>
            </a:r>
            <a:endParaRPr lang="en-US" altLang="zh-CN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9118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五、测试</a:t>
            </a:r>
            <a:endParaRPr lang="zh-CN" altLang="en-US"/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测试工具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Jenkins——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持续集成测试，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sym typeface="+mn-ea"/>
              </a:rPr>
              <a:t>自动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单元测试。</a:t>
            </a:r>
            <a:endParaRPr lang="en-US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710" y="1677423"/>
            <a:ext cx="8771545" cy="490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88620"/>
            <a:ext cx="10515600" cy="4351338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CAT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监控平台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系统异常（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Bug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、性能异常等）实时报警、自定义阈值报警。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94" y="1401833"/>
            <a:ext cx="8700615" cy="4838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3440"/>
            <a:ext cx="10515600" cy="506158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b="1"/>
              <a:t>六、部署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产品上线的四个阶段：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测试阶段（需要功能的测试服务器提供开发测试，同时测试人员也可以进行功能测试）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预发布阶段（测试配合运维完成预发环境的功能回归测试，回归测试通过后，通知产品经理进行功能审核，产品经理功能审核不通过时，可能会只让部分功能上线，不合格的功能不允许上线，或者进行紧急调整后再上线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灰度上线阶段（在每次大的版本发布时，为了给部分用户提供最新功能临时发布的版本，测试组做简单的回归测试，确保系统正常）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正式上线阶段（测试组完成核心业务流程的测试，后期迭代）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1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七、配置和变更管理</a:t>
            </a:r>
            <a:endParaRPr lang="zh-CN" altLang="en-US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通过对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Tower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eambition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Worktile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rello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几个项目管理工具的调研以及在西安研发中心的试用，项目组最终选用了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W</a:t>
            </a:r>
            <a:r>
              <a:rPr lang="en-US" altLang="zh-CN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orktile</a:t>
            </a:r>
            <a:r>
              <a:rPr lang="zh-CN" altLang="en-US" dirty="0" err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解决了之前</a:t>
            </a:r>
            <a:r>
              <a:rPr lang="zh-CN" altLang="en-US" dirty="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项目进度同步困难及不透明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问题，而且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统计功能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也是其他几款工具所没有的。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11" y="2455774"/>
            <a:ext cx="7534961" cy="3304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79" y="3093917"/>
            <a:ext cx="7855153" cy="3607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八、项目管理</a:t>
            </a:r>
            <a:endParaRPr lang="zh-CN" altLang="en-US" b="1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码云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——OSChina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推出的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Git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代码托管平台，与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Github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异曲同工，远程代码同步非常方便。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520" y="1721485"/>
            <a:ext cx="7173595" cy="494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512445"/>
            <a:ext cx="10515600" cy="580199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代码质量管理：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采用禅道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Sonar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自动化</a:t>
            </a:r>
            <a:r>
              <a:rPr lang="en-US" altLang="zh-CN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人工结合的审核方式，保证产品的稳定性。</a:t>
            </a:r>
            <a:endParaRPr lang="zh-CN" altLang="en-US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7620" y="1421765"/>
            <a:ext cx="7098665" cy="489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934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九、环境</a:t>
            </a:r>
            <a:endParaRPr lang="zh-CN" altLang="en-US" b="1"/>
          </a:p>
          <a:p>
            <a:pPr marL="0" indent="0"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开发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Android Studio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2402205"/>
            <a:ext cx="7563485" cy="3410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明星模式（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Super-star Model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这种模式是主治医师模式运用到极端的情形，主程序员如同娱乐团队中的明星一样，光芒改过了其他人的总和。</a:t>
            </a:r>
            <a:endParaRPr lang="zh-CN" altLang="pt-BR" sz="3200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一旦明星式的主程序员出现差错，团队利益将严重受到损失，甚者该团队将被迫解散。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9255" y="1825625"/>
            <a:ext cx="4614545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886518" y="4349115"/>
            <a:ext cx="44176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Thank you!</a:t>
            </a:r>
            <a:endParaRPr lang="en-US" altLang="zh-CN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50733" y="1393825"/>
            <a:ext cx="8090535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These are all of what</a:t>
            </a:r>
            <a:endParaRPr lang="en-US" altLang="zh-CN" sz="72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 want to talk about.</a:t>
            </a:r>
            <a:endParaRPr lang="en-US" altLang="zh-CN" sz="72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3.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社区模式（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Community Model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163310" cy="4351655"/>
          </a:xfrm>
        </p:spPr>
        <p:txBody>
          <a:bodyPr>
            <a:normAutofit fontScale="80000"/>
          </a:bodyPr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每个人参与自己感兴趣的项目，贡献力量，大部分人不拿报酬。但是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社区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”≠“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随意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，一些项目有严格的代码复审和签入控制。</a:t>
            </a:r>
            <a:endParaRPr lang="zh-CN" altLang="en-US" sz="32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pt-BR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该模式优点是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众人拾柴火焰高</a:t>
            </a:r>
            <a:r>
              <a:rPr lang="en-US" altLang="zh-CN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，但是如果所有人都来烤火，不去拾柴或者捡到的柴火质量太差，火也就熄灭了。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8370" y="1825625"/>
            <a:ext cx="4075430" cy="4351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</a:b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4.</a:t>
            </a:r>
            <a:r>
              <a:rPr lang="zh-CN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业余剧团模式（</a:t>
            </a:r>
            <a:r>
              <a:rPr lang="en-US" altLang="zh-CN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Amateur Theater Team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）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80505" cy="435165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在某个项目中，不同的人会挑选不同的职责；而在另一个项目中，这些人又会换一个完全不同的角色类型。每个人在团队中听从特定某个人的指导和安排。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在一个轻松的环境中，每个人可以尝试不同角色，相对自由平等；但在竞争激烈、创造性要求高的团队中，无法做到如此平等。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9340" y="2060575"/>
            <a:ext cx="3934460" cy="3476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软件团队模式之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</a:b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5.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秘密团队（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Skunk Work Team</a:t>
            </a:r>
            <a:r>
              <a:rPr lang="zh-CN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</a:rPr>
              <a:t>）</a:t>
            </a:r>
            <a:endParaRPr lang="zh-CN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38215" cy="435165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一些软件项目在秘密状态下进行，外界人员不知道团队成员具体在做什么。很多创业团队就是这么做的。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这种模式的好处：团队内部自由度大，热情高，没有外界干扰比如定期汇报项目进展，听领导指示等。这种高自由度是团队的很大驱动力，团队往往能发挥很高的效率完成看似不可能的任务。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1826260"/>
            <a:ext cx="4476750" cy="4351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505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4799</Words>
  <Application>WPS 演示</Application>
  <PresentationFormat>宽屏</PresentationFormat>
  <Paragraphs>267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宋体</vt:lpstr>
      <vt:lpstr>Wingdings</vt:lpstr>
      <vt:lpstr>新宋体</vt:lpstr>
      <vt:lpstr>楷体</vt:lpstr>
      <vt:lpstr>华文新魏</vt:lpstr>
      <vt:lpstr>微软雅黑</vt:lpstr>
      <vt:lpstr>Arial Unicode MS</vt:lpstr>
      <vt:lpstr>Calibri Light</vt:lpstr>
      <vt:lpstr>Calibri</vt:lpstr>
      <vt:lpstr>等线</vt:lpstr>
      <vt:lpstr>Office 主题</vt:lpstr>
      <vt:lpstr>现代软件工程 讲解汇报</vt:lpstr>
      <vt:lpstr>团队和非团队</vt:lpstr>
      <vt:lpstr>团队和非团队</vt:lpstr>
      <vt:lpstr>软件团队模式之 0.一窝蜂模式（Chaos Team）</vt:lpstr>
      <vt:lpstr>软件团队模式之 1.主治医师模式（Chief Programmer Team, Surgical Team)</vt:lpstr>
      <vt:lpstr>软件团队模式之 2.明星模式（Super-star Model）</vt:lpstr>
      <vt:lpstr>软件团队模式之 3.社区模式（Community Model）</vt:lpstr>
      <vt:lpstr>软件团队模式之 4.业余剧团模式（Amateur Theater Team）</vt:lpstr>
      <vt:lpstr>软件团队模式之 5.秘密团队（Skunk Work Team）</vt:lpstr>
      <vt:lpstr>软件团队模式之 6.特工团队（SWAT）</vt:lpstr>
      <vt:lpstr>软件团队模式之 7.交响乐团模式（Orchestra）</vt:lpstr>
      <vt:lpstr>软件团队模式之 8.爵士乐模式（Jazz Band）</vt:lpstr>
      <vt:lpstr>软件团队模式之 9.功能团队模式（Feature Team）</vt:lpstr>
      <vt:lpstr>软件团队模式之 10.官僚模式（Bureaucratic Model）</vt:lpstr>
      <vt:lpstr>开发流程之 1.写了再改模式（Code-and-Fix）</vt:lpstr>
      <vt:lpstr>开发流程之 2.瀑布模型（Waterfall Model）</vt:lpstr>
      <vt:lpstr>PowerPoint 演示文稿</vt:lpstr>
      <vt:lpstr>PowerPoint 演示文稿</vt:lpstr>
      <vt:lpstr>开发流程之 3.瀑布模型的各种变形</vt:lpstr>
      <vt:lpstr>PowerPoint 演示文稿</vt:lpstr>
      <vt:lpstr>开发流程之 4.Rational Unified Process统一流程（RUP）</vt:lpstr>
      <vt:lpstr>PowerPoint 演示文稿</vt:lpstr>
      <vt:lpstr>PowerPoint 演示文稿</vt:lpstr>
      <vt:lpstr>PowerPoint 演示文稿</vt:lpstr>
      <vt:lpstr>开发流程之 5.老板驱动的流程</vt:lpstr>
      <vt:lpstr>PowerPoint 演示文稿</vt:lpstr>
      <vt:lpstr>PowerPoint 演示文稿</vt:lpstr>
      <vt:lpstr>开发流程之 6.渐进交付的流程</vt:lpstr>
      <vt:lpstr>PowerPoint 演示文稿</vt:lpstr>
      <vt:lpstr>PowerPoint 演示文稿</vt:lpstr>
      <vt:lpstr>Minimum Viable Product（MVP）——最小可行产品</vt:lpstr>
      <vt:lpstr>Minimum Beautiful Product（MBP）——最强最美产品</vt:lpstr>
      <vt:lpstr>开发流程之 7.TSP（Team Software Process）的原则</vt:lpstr>
      <vt:lpstr>PowerPoint 演示文稿</vt:lpstr>
      <vt:lpstr>PowerPoint 演示文稿</vt:lpstr>
      <vt:lpstr>案例：我曾经参与过开发的一款产品</vt:lpstr>
      <vt:lpstr>PowerPoint 演示文稿</vt:lpstr>
      <vt:lpstr>PowerPoint 演示文稿</vt:lpstr>
      <vt:lpstr>团队人员组织架构</vt:lpstr>
      <vt:lpstr>PowerPoint 演示文稿</vt:lpstr>
      <vt:lpstr>PowerPoint 演示文稿</vt:lpstr>
      <vt:lpstr>PowerPoint 演示文稿</vt:lpstr>
      <vt:lpstr>RUP工作流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6</cp:revision>
  <dcterms:created xsi:type="dcterms:W3CDTF">2018-10-13T03:46:00Z</dcterms:created>
  <dcterms:modified xsi:type="dcterms:W3CDTF">2018-10-15T12:46:32Z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